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1"/>
  </p:notesMasterIdLst>
  <p:sldIdLst>
    <p:sldId id="256" r:id="rId2"/>
    <p:sldId id="345" r:id="rId3"/>
    <p:sldId id="346" r:id="rId4"/>
    <p:sldId id="353" r:id="rId5"/>
    <p:sldId id="354" r:id="rId6"/>
    <p:sldId id="355" r:id="rId7"/>
    <p:sldId id="356" r:id="rId8"/>
    <p:sldId id="357" r:id="rId9"/>
    <p:sldId id="34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5"/>
  </p:normalViewPr>
  <p:slideViewPr>
    <p:cSldViewPr snapToGrid="0">
      <p:cViewPr varScale="1">
        <p:scale>
          <a:sx n="120" d="100"/>
          <a:sy n="120" d="100"/>
        </p:scale>
        <p:origin x="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590E1-1111-3B4C-9D74-C39E3F69F028}" type="datetimeFigureOut">
              <a:rPr kumimoji="1" lang="ja-JP" altLang="en-US" smtClean="0"/>
              <a:t>2023/3/3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EB0B92-1039-9D43-89A2-B98833B80E9B}" type="slidenum">
              <a:rPr kumimoji="1" lang="ja-JP" altLang="en-US" smtClean="0"/>
              <a:t>‹#›</a:t>
            </a:fld>
            <a:endParaRPr kumimoji="1" lang="ja-JP" altLang="en-US"/>
          </a:p>
        </p:txBody>
      </p:sp>
    </p:spTree>
    <p:extLst>
      <p:ext uri="{BB962C8B-B14F-4D97-AF65-F5344CB8AC3E}">
        <p14:creationId xmlns:p14="http://schemas.microsoft.com/office/powerpoint/2010/main" val="25157793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1EB0B92-1039-9D43-89A2-B98833B80E9B}" type="slidenum">
              <a:rPr kumimoji="1" lang="ja-JP" altLang="en-US" smtClean="0"/>
              <a:t>1</a:t>
            </a:fld>
            <a:endParaRPr kumimoji="1" lang="ja-JP" altLang="en-US"/>
          </a:p>
        </p:txBody>
      </p:sp>
    </p:spTree>
    <p:extLst>
      <p:ext uri="{BB962C8B-B14F-4D97-AF65-F5344CB8AC3E}">
        <p14:creationId xmlns:p14="http://schemas.microsoft.com/office/powerpoint/2010/main" val="292370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3726446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110193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2108396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ja-JP" altLang="en-US"/>
              <a:t>マスター テキストの書式設定</a:t>
            </a:r>
          </a:p>
        </p:txBody>
      </p:sp>
      <p:sp>
        <p:nvSpPr>
          <p:cNvPr id="4" name="Date Placeholder 3"/>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1662302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ja-JP" altLang="en-US"/>
              <a:t>マスター テキストの書式設定</a:t>
            </a:r>
          </a:p>
        </p:txBody>
      </p:sp>
      <p:sp>
        <p:nvSpPr>
          <p:cNvPr id="4" name="Date Placeholder 3"/>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3753826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1513128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716445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3404303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3796336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2704550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594248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169198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2098768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257806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641167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84F5FE7-ED0F-7B41-B061-891280FBD93B}" type="datetimeFigureOut">
              <a:rPr kumimoji="1" lang="ja-JP" altLang="en-US" smtClean="0"/>
              <a:t>2023/3/3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1324837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6399212" y="5883275"/>
            <a:ext cx="914400" cy="365125"/>
          </a:xfrm>
        </p:spPr>
        <p:txBody>
          <a:bodyPr/>
          <a:lstStyle/>
          <a:p>
            <a:fld id="{784F5FE7-ED0F-7B41-B061-891280FBD93B}" type="datetimeFigureOut">
              <a:rPr kumimoji="1" lang="ja-JP" altLang="en-US" smtClean="0"/>
              <a:t>2023/3/3</a:t>
            </a:fld>
            <a:endParaRPr kumimoji="1" lang="ja-JP" altLang="en-US"/>
          </a:p>
        </p:txBody>
      </p:sp>
      <p:sp>
        <p:nvSpPr>
          <p:cNvPr id="6" name="Footer Placeholder 5"/>
          <p:cNvSpPr>
            <a:spLocks noGrp="1"/>
          </p:cNvSpPr>
          <p:nvPr>
            <p:ph type="ftr" sz="quarter" idx="11"/>
          </p:nvPr>
        </p:nvSpPr>
        <p:spPr>
          <a:xfrm>
            <a:off x="1141412" y="5883275"/>
            <a:ext cx="5105400" cy="365125"/>
          </a:xfrm>
        </p:spPr>
        <p:txBody>
          <a:bodyPr/>
          <a:lstStyle/>
          <a:p>
            <a:endParaRPr kumimoji="1" lang="ja-JP" altLang="en-US"/>
          </a:p>
        </p:txBody>
      </p:sp>
      <p:sp>
        <p:nvSpPr>
          <p:cNvPr id="7" name="Slide Number Placeholder 6"/>
          <p:cNvSpPr>
            <a:spLocks noGrp="1"/>
          </p:cNvSpPr>
          <p:nvPr>
            <p:ph type="sldNum" sz="quarter" idx="12"/>
          </p:nvPr>
        </p:nvSpPr>
        <p:spPr>
          <a:xfrm>
            <a:off x="10742612" y="5883275"/>
            <a:ext cx="322567" cy="365125"/>
          </a:xfrm>
        </p:spPr>
        <p:txBody>
          <a:body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3045428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84F5FE7-ED0F-7B41-B061-891280FBD93B}" type="datetimeFigureOut">
              <a:rPr kumimoji="1" lang="ja-JP" altLang="en-US" smtClean="0"/>
              <a:t>2023/3/3</a:t>
            </a:fld>
            <a:endParaRPr kumimoji="1" lang="ja-JP" alt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kumimoji="1" lang="ja-JP" alt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D3350D2-7945-A04D-9ADB-AF9E39287EDD}" type="slidenum">
              <a:rPr kumimoji="1" lang="ja-JP" altLang="en-US" smtClean="0"/>
              <a:t>‹#›</a:t>
            </a:fld>
            <a:endParaRPr kumimoji="1" lang="ja-JP" altLang="en-US"/>
          </a:p>
        </p:txBody>
      </p:sp>
    </p:spTree>
    <p:extLst>
      <p:ext uri="{BB962C8B-B14F-4D97-AF65-F5344CB8AC3E}">
        <p14:creationId xmlns:p14="http://schemas.microsoft.com/office/powerpoint/2010/main" val="1846024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79B935-29D6-C668-BD58-1A9B514914C9}"/>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45E9431A-BF7A-F6D2-58BA-3D6E0D602A52}"/>
              </a:ext>
            </a:extLst>
          </p:cNvPr>
          <p:cNvSpPr>
            <a:spLocks noGrp="1"/>
          </p:cNvSpPr>
          <p:nvPr>
            <p:ph type="subTitle" idx="1"/>
          </p:nvPr>
        </p:nvSpPr>
        <p:spPr/>
        <p:txBody>
          <a:bodyPr/>
          <a:lstStyle/>
          <a:p>
            <a:endParaRPr kumimoji="1" lang="ja-JP" altLang="en-US"/>
          </a:p>
        </p:txBody>
      </p:sp>
      <p:pic>
        <p:nvPicPr>
          <p:cNvPr id="4" name="ビデオ 3">
            <a:extLst>
              <a:ext uri="{FF2B5EF4-FFF2-40B4-BE49-F238E27FC236}">
                <a16:creationId xmlns:a16="http://schemas.microsoft.com/office/drawing/2014/main" id="{454FF809-CE0F-F3BE-D5FD-2637D95957D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1" y="10"/>
            <a:ext cx="12191999" cy="6857990"/>
          </a:xfrm>
          <a:prstGeom prst="rect">
            <a:avLst/>
          </a:prstGeom>
        </p:spPr>
      </p:pic>
      <p:sp>
        <p:nvSpPr>
          <p:cNvPr id="7" name="テキスト ボックス 6">
            <a:extLst>
              <a:ext uri="{FF2B5EF4-FFF2-40B4-BE49-F238E27FC236}">
                <a16:creationId xmlns:a16="http://schemas.microsoft.com/office/drawing/2014/main" id="{0E984B81-2F9E-80F9-A0C4-D564BD093D02}"/>
              </a:ext>
            </a:extLst>
          </p:cNvPr>
          <p:cNvSpPr txBox="1"/>
          <p:nvPr/>
        </p:nvSpPr>
        <p:spPr>
          <a:xfrm>
            <a:off x="2467816" y="2209801"/>
            <a:ext cx="7256365" cy="2800767"/>
          </a:xfrm>
          <a:prstGeom prst="rect">
            <a:avLst/>
          </a:prstGeom>
          <a:noFill/>
        </p:spPr>
        <p:txBody>
          <a:bodyPr wrap="square">
            <a:spAutoFit/>
          </a:bodyPr>
          <a:lstStyle/>
          <a:p>
            <a:pPr algn="ctr"/>
            <a:r>
              <a:rPr kumimoji="1" lang="ja-JP" altLang="en-US" sz="4800" b="1"/>
              <a:t>第</a:t>
            </a:r>
            <a:r>
              <a:rPr kumimoji="1" lang="en-US" altLang="ja-JP" sz="4800" b="1" dirty="0"/>
              <a:t>5</a:t>
            </a:r>
            <a:r>
              <a:rPr kumimoji="1" lang="ja-JP" altLang="en-US" sz="4800" b="1"/>
              <a:t>回</a:t>
            </a:r>
            <a:r>
              <a:rPr kumimoji="1" lang="en-US" altLang="ja-JP" sz="4800" b="1" dirty="0"/>
              <a:t>LT</a:t>
            </a:r>
            <a:r>
              <a:rPr kumimoji="1" lang="ja-JP" altLang="en-US" sz="4800" b="1"/>
              <a:t>大会</a:t>
            </a:r>
            <a:br>
              <a:rPr kumimoji="1" lang="en-US" altLang="ja-JP" sz="4800" b="1" dirty="0"/>
            </a:br>
            <a:r>
              <a:rPr lang="en-US" altLang="ja-JP" sz="3200" b="1" dirty="0" err="1"/>
              <a:t>iTL</a:t>
            </a:r>
            <a:r>
              <a:rPr lang="ja-JP" altLang="en-US" sz="3200" b="1"/>
              <a:t>もくもくサークル</a:t>
            </a:r>
            <a:endParaRPr lang="en-US" altLang="ja-JP" sz="3200" b="1" dirty="0"/>
          </a:p>
          <a:p>
            <a:pPr algn="ctr"/>
            <a:endParaRPr lang="en-US" altLang="ja-JP" sz="3200" b="1" dirty="0"/>
          </a:p>
          <a:p>
            <a:pPr algn="ctr"/>
            <a:r>
              <a:rPr lang="ja-JP" altLang="en-US" sz="3200" b="1"/>
              <a:t>宮城ひゅうが</a:t>
            </a:r>
            <a:endParaRPr lang="en-US" altLang="ja-JP" sz="3200" b="1" dirty="0"/>
          </a:p>
          <a:p>
            <a:pPr algn="ctr"/>
            <a:endParaRPr lang="en-US" altLang="ja-JP" sz="3200" b="1" dirty="0"/>
          </a:p>
        </p:txBody>
      </p:sp>
    </p:spTree>
    <p:extLst>
      <p:ext uri="{BB962C8B-B14F-4D97-AF65-F5344CB8AC3E}">
        <p14:creationId xmlns:p14="http://schemas.microsoft.com/office/powerpoint/2010/main" val="291542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68CDD-18C8-72F9-5C54-82B0DE19CA0A}"/>
              </a:ext>
            </a:extLst>
          </p:cNvPr>
          <p:cNvSpPr>
            <a:spLocks noGrp="1"/>
          </p:cNvSpPr>
          <p:nvPr>
            <p:ph type="title"/>
          </p:nvPr>
        </p:nvSpPr>
        <p:spPr>
          <a:xfrm>
            <a:off x="974179" y="714375"/>
            <a:ext cx="3332955" cy="5076826"/>
          </a:xfrm>
        </p:spPr>
        <p:txBody>
          <a:bodyPr anchor="ctr">
            <a:normAutofit/>
          </a:bodyPr>
          <a:lstStyle/>
          <a:p>
            <a:r>
              <a:rPr kumimoji="1" lang="ja-JP" altLang="en-US" sz="4000"/>
              <a:t> 目次</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コンテンツ プレースホルダー 2">
            <a:extLst>
              <a:ext uri="{FF2B5EF4-FFF2-40B4-BE49-F238E27FC236}">
                <a16:creationId xmlns:a16="http://schemas.microsoft.com/office/drawing/2014/main" id="{359E6588-CFC0-589A-4166-3A64019F9237}"/>
              </a:ext>
            </a:extLst>
          </p:cNvPr>
          <p:cNvSpPr>
            <a:spLocks noGrp="1"/>
          </p:cNvSpPr>
          <p:nvPr>
            <p:ph idx="1"/>
          </p:nvPr>
        </p:nvSpPr>
        <p:spPr>
          <a:xfrm>
            <a:off x="5285801" y="1359233"/>
            <a:ext cx="6253751" cy="5264851"/>
          </a:xfrm>
        </p:spPr>
        <p:txBody>
          <a:bodyPr>
            <a:normAutofit/>
          </a:bodyPr>
          <a:lstStyle/>
          <a:p>
            <a:pPr marL="0" indent="0">
              <a:buNone/>
            </a:pPr>
            <a:endParaRPr lang="en-US" altLang="ja-JP" dirty="0">
              <a:solidFill>
                <a:schemeClr val="tx1"/>
              </a:solidFill>
            </a:endParaRPr>
          </a:p>
          <a:p>
            <a:pPr marL="0" indent="0">
              <a:buNone/>
            </a:pPr>
            <a:r>
              <a:rPr kumimoji="1" lang="ja-JP" altLang="en-US">
                <a:solidFill>
                  <a:schemeClr val="tx1"/>
                </a:solidFill>
              </a:rPr>
              <a:t>最近調べたもの</a:t>
            </a:r>
            <a:endParaRPr kumimoji="1" lang="en-US" altLang="ja-JP" dirty="0">
              <a:solidFill>
                <a:schemeClr val="tx1"/>
              </a:solidFill>
            </a:endParaRPr>
          </a:p>
          <a:p>
            <a:pPr marL="0" indent="0">
              <a:buNone/>
            </a:pPr>
            <a:endParaRPr lang="en-US" altLang="ja-JP" dirty="0">
              <a:solidFill>
                <a:schemeClr val="tx1"/>
              </a:solidFill>
            </a:endParaRPr>
          </a:p>
          <a:p>
            <a:pPr marL="0" indent="0">
              <a:buNone/>
            </a:pPr>
            <a:endParaRPr kumimoji="1" lang="en-US" altLang="ja-JP" dirty="0">
              <a:solidFill>
                <a:schemeClr val="tx1"/>
              </a:solidFill>
            </a:endParaRPr>
          </a:p>
          <a:p>
            <a:pPr marL="0" indent="0">
              <a:buNone/>
            </a:pPr>
            <a:endParaRPr lang="en-US" altLang="ja-JP" dirty="0">
              <a:solidFill>
                <a:schemeClr val="tx1"/>
              </a:solidFill>
            </a:endParaRPr>
          </a:p>
          <a:p>
            <a:pPr marL="0" indent="0">
              <a:buNone/>
            </a:pPr>
            <a:endParaRPr kumimoji="1" lang="ja-JP" altLang="en-US">
              <a:solidFill>
                <a:schemeClr val="tx1"/>
              </a:solidFill>
            </a:endParaRPr>
          </a:p>
        </p:txBody>
      </p:sp>
    </p:spTree>
    <p:extLst>
      <p:ext uri="{BB962C8B-B14F-4D97-AF65-F5344CB8AC3E}">
        <p14:creationId xmlns:p14="http://schemas.microsoft.com/office/powerpoint/2010/main" val="415958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黒板に書かれた複雑な数式">
            <a:extLst>
              <a:ext uri="{FF2B5EF4-FFF2-40B4-BE49-F238E27FC236}">
                <a16:creationId xmlns:a16="http://schemas.microsoft.com/office/drawing/2014/main" id="{3901D2CA-BC51-9083-CA1C-70916829B665}"/>
              </a:ext>
            </a:extLst>
          </p:cNvPr>
          <p:cNvPicPr>
            <a:picLocks noChangeAspect="1"/>
          </p:cNvPicPr>
          <p:nvPr/>
        </p:nvPicPr>
        <p:blipFill rotWithShape="1">
          <a:blip r:embed="rId2">
            <a:alphaModFix amt="15000"/>
          </a:blip>
          <a:srcRect t="18208" b="4737"/>
          <a:stretch/>
        </p:blipFill>
        <p:spPr>
          <a:xfrm>
            <a:off x="20" y="10"/>
            <a:ext cx="12191980" cy="6857990"/>
          </a:xfrm>
          <a:prstGeom prst="rect">
            <a:avLst/>
          </a:prstGeom>
        </p:spPr>
      </p:pic>
      <p:sp>
        <p:nvSpPr>
          <p:cNvPr id="2" name="タイトル 1">
            <a:extLst>
              <a:ext uri="{FF2B5EF4-FFF2-40B4-BE49-F238E27FC236}">
                <a16:creationId xmlns:a16="http://schemas.microsoft.com/office/drawing/2014/main" id="{E98AB570-1E7E-24E2-D50A-BB5024D24DF6}"/>
              </a:ext>
            </a:extLst>
          </p:cNvPr>
          <p:cNvSpPr>
            <a:spLocks noGrp="1"/>
          </p:cNvSpPr>
          <p:nvPr>
            <p:ph type="title"/>
          </p:nvPr>
        </p:nvSpPr>
        <p:spPr>
          <a:xfrm>
            <a:off x="1757889" y="1452564"/>
            <a:ext cx="8676222" cy="3200400"/>
          </a:xfrm>
        </p:spPr>
        <p:txBody>
          <a:bodyPr vert="horz" lIns="91440" tIns="45720" rIns="91440" bIns="45720" rtlCol="0" anchor="b">
            <a:normAutofit/>
          </a:bodyPr>
          <a:lstStyle/>
          <a:p>
            <a:pPr algn="ctr"/>
            <a:r>
              <a:rPr kumimoji="1" lang="ja-JP" altLang="en-US" sz="3600">
                <a:solidFill>
                  <a:schemeClr val="tx1"/>
                </a:solidFill>
              </a:rPr>
              <a:t>最近調べたもの・やったこと</a:t>
            </a:r>
            <a:br>
              <a:rPr kumimoji="1" lang="en-US" altLang="ja-JP" sz="3600" dirty="0">
                <a:solidFill>
                  <a:schemeClr val="tx1"/>
                </a:solidFill>
              </a:rPr>
            </a:br>
            <a:endParaRPr kumimoji="1" lang="ja-JP" altLang="en-US" sz="4800">
              <a:effectLst>
                <a:glow rad="38100">
                  <a:schemeClr val="bg1">
                    <a:lumMod val="65000"/>
                    <a:lumOff val="35000"/>
                    <a:alpha val="50000"/>
                  </a:schemeClr>
                </a:glow>
                <a:outerShdw blurRad="28575" dist="31750" dir="13200000" algn="tl" rotWithShape="0">
                  <a:srgbClr val="000000">
                    <a:alpha val="25000"/>
                  </a:srgbClr>
                </a:outerShdw>
              </a:effectLst>
            </a:endParaRPr>
          </a:p>
        </p:txBody>
      </p:sp>
    </p:spTree>
    <p:extLst>
      <p:ext uri="{BB962C8B-B14F-4D97-AF65-F5344CB8AC3E}">
        <p14:creationId xmlns:p14="http://schemas.microsoft.com/office/powerpoint/2010/main" val="1503643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6C07B8-FE30-82E2-4CE0-9993A01402AC}"/>
              </a:ext>
            </a:extLst>
          </p:cNvPr>
          <p:cNvSpPr>
            <a:spLocks noGrp="1"/>
          </p:cNvSpPr>
          <p:nvPr>
            <p:ph type="title"/>
          </p:nvPr>
        </p:nvSpPr>
        <p:spPr>
          <a:xfrm>
            <a:off x="1141413" y="843146"/>
            <a:ext cx="9905998" cy="1056906"/>
          </a:xfrm>
          <a:solidFill>
            <a:schemeClr val="accent4"/>
          </a:solidFill>
        </p:spPr>
        <p:txBody>
          <a:bodyPr/>
          <a:lstStyle/>
          <a:p>
            <a:r>
              <a:rPr kumimoji="1" lang="en-US" altLang="ja-JP" dirty="0"/>
              <a:t>Azure  (</a:t>
            </a:r>
            <a:r>
              <a:rPr lang="ja-JP" altLang="en-US"/>
              <a:t>クラウド関連</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B291F351-B625-6FBE-EC4F-679A5E6F13FA}"/>
              </a:ext>
            </a:extLst>
          </p:cNvPr>
          <p:cNvSpPr>
            <a:spLocks noGrp="1"/>
          </p:cNvSpPr>
          <p:nvPr>
            <p:ph idx="1"/>
          </p:nvPr>
        </p:nvSpPr>
        <p:spPr>
          <a:xfrm>
            <a:off x="1141413" y="2048492"/>
            <a:ext cx="9905998" cy="4618513"/>
          </a:xfrm>
        </p:spPr>
        <p:txBody>
          <a:bodyPr>
            <a:normAutofit/>
          </a:bodyPr>
          <a:lstStyle/>
          <a:p>
            <a:r>
              <a:rPr lang="en-US" altLang="ja-JP" dirty="0">
                <a:solidFill>
                  <a:schemeClr val="tx1"/>
                </a:solidFill>
              </a:rPr>
              <a:t>AZ-900</a:t>
            </a:r>
            <a:r>
              <a:rPr lang="ja-JP" altLang="en-US">
                <a:solidFill>
                  <a:schemeClr val="tx1"/>
                </a:solidFill>
              </a:rPr>
              <a:t>取得に向けて勉強中</a:t>
            </a:r>
            <a:endParaRPr lang="en-US" altLang="ja-JP" dirty="0">
              <a:solidFill>
                <a:schemeClr val="tx1"/>
              </a:solidFill>
            </a:endParaRPr>
          </a:p>
          <a:p>
            <a:r>
              <a:rPr lang="ja-JP" altLang="en-US">
                <a:solidFill>
                  <a:schemeClr val="tx1"/>
                </a:solidFill>
              </a:rPr>
              <a:t>デプロイ用に</a:t>
            </a:r>
            <a:r>
              <a:rPr lang="en-US" altLang="ja-JP" dirty="0">
                <a:solidFill>
                  <a:schemeClr val="tx1"/>
                </a:solidFill>
              </a:rPr>
              <a:t>HEROKU</a:t>
            </a:r>
            <a:r>
              <a:rPr lang="ja-JP" altLang="en-US">
                <a:solidFill>
                  <a:schemeClr val="tx1"/>
                </a:solidFill>
              </a:rPr>
              <a:t>を少し前まで使っていたが、学生プランが有料化したのと、</a:t>
            </a:r>
            <a:endParaRPr lang="en-US" altLang="ja-JP" dirty="0">
              <a:solidFill>
                <a:schemeClr val="tx1"/>
              </a:solidFill>
            </a:endParaRPr>
          </a:p>
          <a:p>
            <a:pPr marL="0" indent="0">
              <a:buNone/>
            </a:pPr>
            <a:r>
              <a:rPr lang="ja-JP" altLang="en-US">
                <a:solidFill>
                  <a:schemeClr val="tx1"/>
                </a:solidFill>
              </a:rPr>
              <a:t>昨今の</a:t>
            </a:r>
            <a:r>
              <a:rPr lang="en-US" altLang="ja-JP" dirty="0">
                <a:solidFill>
                  <a:schemeClr val="tx1"/>
                </a:solidFill>
              </a:rPr>
              <a:t>SKEB</a:t>
            </a:r>
            <a:r>
              <a:rPr lang="ja-JP" altLang="en-US">
                <a:solidFill>
                  <a:schemeClr val="tx1"/>
                </a:solidFill>
              </a:rPr>
              <a:t>の件で</a:t>
            </a:r>
            <a:r>
              <a:rPr lang="en-US" altLang="ja-JP" dirty="0">
                <a:solidFill>
                  <a:schemeClr val="tx1"/>
                </a:solidFill>
              </a:rPr>
              <a:t>SALESFORCE</a:t>
            </a:r>
            <a:r>
              <a:rPr lang="ja-JP" altLang="en-US">
                <a:solidFill>
                  <a:schemeClr val="tx1"/>
                </a:solidFill>
              </a:rPr>
              <a:t>に対する信頼が地に落ちたのでやめた。</a:t>
            </a:r>
            <a:endParaRPr lang="en-US" altLang="ja-JP" dirty="0">
              <a:solidFill>
                <a:schemeClr val="tx1"/>
              </a:solidFill>
            </a:endParaRPr>
          </a:p>
          <a:p>
            <a:r>
              <a:rPr lang="en-US" altLang="ja-JP" dirty="0">
                <a:solidFill>
                  <a:schemeClr val="tx1"/>
                </a:solidFill>
              </a:rPr>
              <a:t>Microsoft Virtual Training day (azure)</a:t>
            </a:r>
            <a:r>
              <a:rPr lang="ja-JP" altLang="en-US">
                <a:solidFill>
                  <a:schemeClr val="tx1"/>
                </a:solidFill>
              </a:rPr>
              <a:t>に参加すれば、無料の受験資格がもらえるらしい。</a:t>
            </a:r>
            <a:endParaRPr lang="en-US" altLang="ja-JP" dirty="0">
              <a:solidFill>
                <a:schemeClr val="tx1"/>
              </a:solidFill>
            </a:endParaRPr>
          </a:p>
          <a:p>
            <a:r>
              <a:rPr lang="ja-JP" altLang="en-US">
                <a:solidFill>
                  <a:schemeClr val="tx1"/>
                </a:solidFill>
              </a:rPr>
              <a:t>インフラの学習に加えて、ビジネスモデルの裏側を理解できるのでなかなかおもしろい。</a:t>
            </a:r>
            <a:endParaRPr lang="en-US" altLang="ja-JP" dirty="0">
              <a:solidFill>
                <a:schemeClr val="tx1"/>
              </a:solidFill>
            </a:endParaRPr>
          </a:p>
          <a:p>
            <a:r>
              <a:rPr lang="ja-JP" altLang="en-US">
                <a:solidFill>
                  <a:schemeClr val="tx1"/>
                </a:solidFill>
              </a:rPr>
              <a:t>なぜか日本企業はクラウドを触れるだけで評価してくれる。</a:t>
            </a:r>
            <a:r>
              <a:rPr lang="en-US" altLang="ja-JP" dirty="0">
                <a:solidFill>
                  <a:schemeClr val="tx1"/>
                </a:solidFill>
              </a:rPr>
              <a:t>AZ-900</a:t>
            </a:r>
            <a:r>
              <a:rPr lang="ja-JP" altLang="en-US">
                <a:solidFill>
                  <a:schemeClr val="tx1"/>
                </a:solidFill>
              </a:rPr>
              <a:t>は初級者資格であるものの、クラウド化が遅れている我が国ではプラスらしい。</a:t>
            </a:r>
            <a:endParaRPr lang="en-US" altLang="ja-JP" dirty="0">
              <a:solidFill>
                <a:schemeClr val="tx1"/>
              </a:solidFill>
            </a:endParaRPr>
          </a:p>
          <a:p>
            <a:endParaRPr kumimoji="1" lang="en-US" altLang="ja-JP" dirty="0">
              <a:solidFill>
                <a:srgbClr val="FFC000"/>
              </a:solidFill>
            </a:endParaRPr>
          </a:p>
        </p:txBody>
      </p:sp>
    </p:spTree>
    <p:extLst>
      <p:ext uri="{BB962C8B-B14F-4D97-AF65-F5344CB8AC3E}">
        <p14:creationId xmlns:p14="http://schemas.microsoft.com/office/powerpoint/2010/main" val="268657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6C07B8-FE30-82E2-4CE0-9993A01402AC}"/>
              </a:ext>
            </a:extLst>
          </p:cNvPr>
          <p:cNvSpPr>
            <a:spLocks noGrp="1"/>
          </p:cNvSpPr>
          <p:nvPr>
            <p:ph type="title"/>
          </p:nvPr>
        </p:nvSpPr>
        <p:spPr>
          <a:xfrm>
            <a:off x="1222528" y="404751"/>
            <a:ext cx="9905998" cy="1039091"/>
          </a:xfrm>
        </p:spPr>
        <p:style>
          <a:lnRef idx="2">
            <a:schemeClr val="accent4">
              <a:shade val="50000"/>
            </a:schemeClr>
          </a:lnRef>
          <a:fillRef idx="1">
            <a:schemeClr val="accent4"/>
          </a:fillRef>
          <a:effectRef idx="0">
            <a:schemeClr val="accent4"/>
          </a:effectRef>
          <a:fontRef idx="minor">
            <a:schemeClr val="lt1"/>
          </a:fontRef>
        </p:style>
        <p:txBody>
          <a:bodyPr/>
          <a:lstStyle/>
          <a:p>
            <a:r>
              <a:rPr kumimoji="1" lang="ja-JP" altLang="en-US"/>
              <a:t>個人学習</a:t>
            </a:r>
            <a:r>
              <a:rPr kumimoji="1"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B291F351-B625-6FBE-EC4F-679A5E6F13FA}"/>
              </a:ext>
            </a:extLst>
          </p:cNvPr>
          <p:cNvSpPr>
            <a:spLocks noGrp="1"/>
          </p:cNvSpPr>
          <p:nvPr>
            <p:ph idx="1"/>
          </p:nvPr>
        </p:nvSpPr>
        <p:spPr>
          <a:xfrm>
            <a:off x="1222528" y="1389413"/>
            <a:ext cx="9905998" cy="1275608"/>
          </a:xfrm>
        </p:spPr>
        <p:txBody>
          <a:bodyPr>
            <a:normAutofit/>
          </a:bodyPr>
          <a:lstStyle/>
          <a:p>
            <a:r>
              <a:rPr kumimoji="1" lang="en-US" altLang="ja-JP" dirty="0">
                <a:solidFill>
                  <a:schemeClr val="tx1"/>
                </a:solidFill>
              </a:rPr>
              <a:t>QITTA</a:t>
            </a:r>
            <a:r>
              <a:rPr kumimoji="1" lang="ja-JP" altLang="en-US">
                <a:solidFill>
                  <a:schemeClr val="tx1"/>
                </a:solidFill>
              </a:rPr>
              <a:t>で見つけた新人研修資料を漁っている。</a:t>
            </a:r>
            <a:endParaRPr kumimoji="1" lang="en-US" altLang="ja-JP" dirty="0">
              <a:solidFill>
                <a:schemeClr val="tx1"/>
              </a:solidFill>
            </a:endParaRPr>
          </a:p>
          <a:p>
            <a:r>
              <a:rPr lang="en-US" altLang="ja-JP" dirty="0">
                <a:solidFill>
                  <a:schemeClr val="tx1"/>
                </a:solidFill>
              </a:rPr>
              <a:t>GIT –</a:t>
            </a:r>
            <a:r>
              <a:rPr lang="ja-JP" altLang="en-US">
                <a:solidFill>
                  <a:schemeClr val="tx1"/>
                </a:solidFill>
              </a:rPr>
              <a:t> 設計・テストまで満遍なく扱っていて、参考になる。</a:t>
            </a:r>
            <a:endParaRPr kumimoji="1" lang="en-US" altLang="ja-JP" dirty="0">
              <a:solidFill>
                <a:schemeClr val="tx1"/>
              </a:solidFill>
            </a:endParaRPr>
          </a:p>
        </p:txBody>
      </p:sp>
      <p:pic>
        <p:nvPicPr>
          <p:cNvPr id="5" name="図 4" descr="グラフィカル ユーザー インターフェイス, テキスト&#10;&#10;自動的に生成された説明">
            <a:extLst>
              <a:ext uri="{FF2B5EF4-FFF2-40B4-BE49-F238E27FC236}">
                <a16:creationId xmlns:a16="http://schemas.microsoft.com/office/drawing/2014/main" id="{8BF675E1-865C-4CCB-0036-7051BA325659}"/>
              </a:ext>
            </a:extLst>
          </p:cNvPr>
          <p:cNvPicPr>
            <a:picLocks noChangeAspect="1"/>
          </p:cNvPicPr>
          <p:nvPr/>
        </p:nvPicPr>
        <p:blipFill>
          <a:blip r:embed="rId2"/>
          <a:stretch>
            <a:fillRect/>
          </a:stretch>
        </p:blipFill>
        <p:spPr>
          <a:xfrm>
            <a:off x="1331418" y="2665021"/>
            <a:ext cx="6690896" cy="3788228"/>
          </a:xfrm>
          <a:prstGeom prst="rect">
            <a:avLst/>
          </a:prstGeom>
        </p:spPr>
      </p:pic>
      <p:sp>
        <p:nvSpPr>
          <p:cNvPr id="6" name="四角形吹き出し 5">
            <a:extLst>
              <a:ext uri="{FF2B5EF4-FFF2-40B4-BE49-F238E27FC236}">
                <a16:creationId xmlns:a16="http://schemas.microsoft.com/office/drawing/2014/main" id="{D9A612BC-5E29-17C1-2085-4E5DF42BBF28}"/>
              </a:ext>
            </a:extLst>
          </p:cNvPr>
          <p:cNvSpPr/>
          <p:nvPr/>
        </p:nvSpPr>
        <p:spPr>
          <a:xfrm>
            <a:off x="9037122" y="2665021"/>
            <a:ext cx="2422566" cy="1527959"/>
          </a:xfrm>
          <a:prstGeom prst="wedgeRectCallout">
            <a:avLst>
              <a:gd name="adj1" fmla="val -97304"/>
              <a:gd name="adj2" fmla="val 656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MIXI</a:t>
            </a:r>
            <a:r>
              <a:rPr kumimoji="1" lang="ja-JP" altLang="en-US"/>
              <a:t>が公開している新人研修資料、</a:t>
            </a:r>
            <a:endParaRPr kumimoji="1" lang="en-US" altLang="ja-JP" dirty="0"/>
          </a:p>
          <a:p>
            <a:pPr algn="ctr"/>
            <a:r>
              <a:rPr kumimoji="1" lang="en-US" altLang="ja-JP" dirty="0"/>
              <a:t>GIT</a:t>
            </a:r>
            <a:r>
              <a:rPr kumimoji="1" lang="ja-JP" altLang="en-US"/>
              <a:t>基礎のスライド</a:t>
            </a:r>
          </a:p>
        </p:txBody>
      </p:sp>
      <p:sp>
        <p:nvSpPr>
          <p:cNvPr id="8" name="テキスト ボックス 7">
            <a:extLst>
              <a:ext uri="{FF2B5EF4-FFF2-40B4-BE49-F238E27FC236}">
                <a16:creationId xmlns:a16="http://schemas.microsoft.com/office/drawing/2014/main" id="{0A4A0A55-CB36-6DEE-58C8-BCBFBCF9E552}"/>
              </a:ext>
            </a:extLst>
          </p:cNvPr>
          <p:cNvSpPr txBox="1"/>
          <p:nvPr/>
        </p:nvSpPr>
        <p:spPr>
          <a:xfrm>
            <a:off x="8573984" y="5070765"/>
            <a:ext cx="2992582" cy="1200329"/>
          </a:xfrm>
          <a:prstGeom prst="rect">
            <a:avLst/>
          </a:prstGeom>
          <a:noFill/>
        </p:spPr>
        <p:txBody>
          <a:bodyPr wrap="square" rtlCol="0">
            <a:spAutoFit/>
          </a:bodyPr>
          <a:lstStyle/>
          <a:p>
            <a:r>
              <a:rPr kumimoji="1" lang="ja-JP" altLang="en-US"/>
              <a:t>リンク：</a:t>
            </a:r>
            <a:r>
              <a:rPr kumimoji="1" lang="en" altLang="ja-JP" dirty="0"/>
              <a:t>https://</a:t>
            </a:r>
            <a:r>
              <a:rPr kumimoji="1" lang="en" altLang="ja-JP" dirty="0" err="1"/>
              <a:t>mixi-developers.mixi.co.jp</a:t>
            </a:r>
            <a:r>
              <a:rPr kumimoji="1" lang="en" altLang="ja-JP" dirty="0"/>
              <a:t>/22-technical-training-5fc362a9dc41</a:t>
            </a:r>
            <a:endParaRPr kumimoji="1" lang="en-US" altLang="ja-JP" dirty="0"/>
          </a:p>
        </p:txBody>
      </p:sp>
    </p:spTree>
    <p:extLst>
      <p:ext uri="{BB962C8B-B14F-4D97-AF65-F5344CB8AC3E}">
        <p14:creationId xmlns:p14="http://schemas.microsoft.com/office/powerpoint/2010/main" val="3655206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6C07B8-FE30-82E2-4CE0-9993A01402AC}"/>
              </a:ext>
            </a:extLst>
          </p:cNvPr>
          <p:cNvSpPr>
            <a:spLocks noGrp="1"/>
          </p:cNvSpPr>
          <p:nvPr>
            <p:ph type="title"/>
          </p:nvPr>
        </p:nvSpPr>
        <p:spPr>
          <a:xfrm>
            <a:off x="1222528" y="404751"/>
            <a:ext cx="9905998" cy="1039091"/>
          </a:xfrm>
        </p:spPr>
        <p:style>
          <a:lnRef idx="2">
            <a:schemeClr val="accent4">
              <a:shade val="50000"/>
            </a:schemeClr>
          </a:lnRef>
          <a:fillRef idx="1">
            <a:schemeClr val="accent4"/>
          </a:fillRef>
          <a:effectRef idx="0">
            <a:schemeClr val="accent4"/>
          </a:effectRef>
          <a:fontRef idx="minor">
            <a:schemeClr val="lt1"/>
          </a:fontRef>
        </p:style>
        <p:txBody>
          <a:bodyPr/>
          <a:lstStyle/>
          <a:p>
            <a:r>
              <a:rPr kumimoji="1" lang="ja-JP" altLang="en-US"/>
              <a:t>個人開発</a:t>
            </a:r>
            <a:r>
              <a:rPr kumimoji="1" lang="en-US" altLang="ja-JP" dirty="0"/>
              <a:t> </a:t>
            </a:r>
            <a:endParaRPr kumimoji="1" lang="ja-JP" altLang="en-US"/>
          </a:p>
        </p:txBody>
      </p:sp>
      <p:pic>
        <p:nvPicPr>
          <p:cNvPr id="10" name="コンテンツ プレースホルダー 9" descr="グラフィカル ユーザー インターフェイス, テキスト, アプリケーション&#10;&#10;自動的に生成された説明">
            <a:extLst>
              <a:ext uri="{FF2B5EF4-FFF2-40B4-BE49-F238E27FC236}">
                <a16:creationId xmlns:a16="http://schemas.microsoft.com/office/drawing/2014/main" id="{6705EE0F-7791-E199-8928-EB53BAE4F5E2}"/>
              </a:ext>
            </a:extLst>
          </p:cNvPr>
          <p:cNvPicPr>
            <a:picLocks noGrp="1" noChangeAspect="1"/>
          </p:cNvPicPr>
          <p:nvPr>
            <p:ph idx="1"/>
          </p:nvPr>
        </p:nvPicPr>
        <p:blipFill>
          <a:blip r:embed="rId2"/>
          <a:stretch>
            <a:fillRect/>
          </a:stretch>
        </p:blipFill>
        <p:spPr>
          <a:xfrm>
            <a:off x="1222528" y="2827496"/>
            <a:ext cx="6878485" cy="3625753"/>
          </a:xfrm>
        </p:spPr>
      </p:pic>
      <p:sp>
        <p:nvSpPr>
          <p:cNvPr id="11" name="テキスト ボックス 10">
            <a:extLst>
              <a:ext uri="{FF2B5EF4-FFF2-40B4-BE49-F238E27FC236}">
                <a16:creationId xmlns:a16="http://schemas.microsoft.com/office/drawing/2014/main" id="{72A4D88D-5E2E-FF92-BD07-7FC4EADDB7F7}"/>
              </a:ext>
            </a:extLst>
          </p:cNvPr>
          <p:cNvSpPr txBox="1"/>
          <p:nvPr/>
        </p:nvSpPr>
        <p:spPr>
          <a:xfrm>
            <a:off x="1222528" y="1943101"/>
            <a:ext cx="9150197" cy="646331"/>
          </a:xfrm>
          <a:prstGeom prst="rect">
            <a:avLst/>
          </a:prstGeom>
          <a:noFill/>
        </p:spPr>
        <p:txBody>
          <a:bodyPr wrap="square" rtlCol="0">
            <a:spAutoFit/>
          </a:bodyPr>
          <a:lstStyle/>
          <a:p>
            <a:r>
              <a:rPr kumimoji="1" lang="ja-JP" altLang="en-US"/>
              <a:t>自営業の祖父が作ったサイトのリファクタリングを依頼される。</a:t>
            </a:r>
            <a:endParaRPr kumimoji="1" lang="en-US" altLang="ja-JP" dirty="0"/>
          </a:p>
          <a:p>
            <a:r>
              <a:rPr kumimoji="1" lang="ja-JP" altLang="en-US"/>
              <a:t>見ての通り</a:t>
            </a:r>
            <a:r>
              <a:rPr kumimoji="1" lang="en-US" altLang="ja-JP" dirty="0"/>
              <a:t>UI</a:t>
            </a:r>
            <a:r>
              <a:rPr kumimoji="1" lang="ja-JP" altLang="en-US"/>
              <a:t>が終わってる。おそらく</a:t>
            </a:r>
            <a:r>
              <a:rPr kumimoji="1" lang="en-US" altLang="ja-JP" dirty="0"/>
              <a:t>WordPress</a:t>
            </a:r>
            <a:r>
              <a:rPr kumimoji="1" lang="ja-JP" altLang="en-US"/>
              <a:t>で作っている。</a:t>
            </a:r>
          </a:p>
        </p:txBody>
      </p:sp>
      <p:sp>
        <p:nvSpPr>
          <p:cNvPr id="12" name="線吹き出し 1 (枠付き) 11">
            <a:extLst>
              <a:ext uri="{FF2B5EF4-FFF2-40B4-BE49-F238E27FC236}">
                <a16:creationId xmlns:a16="http://schemas.microsoft.com/office/drawing/2014/main" id="{0A1535A3-DD03-F667-2B53-A949AF296688}"/>
              </a:ext>
            </a:extLst>
          </p:cNvPr>
          <p:cNvSpPr/>
          <p:nvPr/>
        </p:nvSpPr>
        <p:spPr>
          <a:xfrm>
            <a:off x="8922265" y="1806367"/>
            <a:ext cx="2984047" cy="700088"/>
          </a:xfrm>
          <a:prstGeom prst="borderCallout1">
            <a:avLst>
              <a:gd name="adj1" fmla="val 47586"/>
              <a:gd name="adj2" fmla="val -374"/>
              <a:gd name="adj3" fmla="val 158299"/>
              <a:gd name="adj4" fmla="val -1801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通信が保護されていない。</a:t>
            </a:r>
          </a:p>
        </p:txBody>
      </p:sp>
      <p:sp>
        <p:nvSpPr>
          <p:cNvPr id="13" name="線吹き出し 1 (枠付き) 12">
            <a:extLst>
              <a:ext uri="{FF2B5EF4-FFF2-40B4-BE49-F238E27FC236}">
                <a16:creationId xmlns:a16="http://schemas.microsoft.com/office/drawing/2014/main" id="{5F4E7C35-6BCF-FC71-8171-2AA5454CFD65}"/>
              </a:ext>
            </a:extLst>
          </p:cNvPr>
          <p:cNvSpPr/>
          <p:nvPr/>
        </p:nvSpPr>
        <p:spPr>
          <a:xfrm>
            <a:off x="8845075" y="2916153"/>
            <a:ext cx="2032722" cy="546265"/>
          </a:xfrm>
          <a:prstGeom prst="borderCallout1">
            <a:avLst>
              <a:gd name="adj1" fmla="val 49185"/>
              <a:gd name="adj2" fmla="val -555"/>
              <a:gd name="adj3" fmla="val 151630"/>
              <a:gd name="adj4" fmla="val -859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おそらく初期設定</a:t>
            </a:r>
          </a:p>
        </p:txBody>
      </p:sp>
      <p:sp>
        <p:nvSpPr>
          <p:cNvPr id="14" name="線吹き出し 1 (枠付き) 13">
            <a:extLst>
              <a:ext uri="{FF2B5EF4-FFF2-40B4-BE49-F238E27FC236}">
                <a16:creationId xmlns:a16="http://schemas.microsoft.com/office/drawing/2014/main" id="{B064C6DA-B993-DD0F-AEC0-68FFA7931DF1}"/>
              </a:ext>
            </a:extLst>
          </p:cNvPr>
          <p:cNvSpPr/>
          <p:nvPr/>
        </p:nvSpPr>
        <p:spPr>
          <a:xfrm>
            <a:off x="8922265" y="3993283"/>
            <a:ext cx="1599273" cy="451262"/>
          </a:xfrm>
          <a:prstGeom prst="borderCallout1">
            <a:avLst>
              <a:gd name="adj1" fmla="val 49519"/>
              <a:gd name="adj2" fmla="val 676"/>
              <a:gd name="adj3" fmla="val 121946"/>
              <a:gd name="adj4" fmla="val -145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住所が謎。</a:t>
            </a:r>
          </a:p>
        </p:txBody>
      </p:sp>
      <p:sp>
        <p:nvSpPr>
          <p:cNvPr id="15" name="雲 14">
            <a:extLst>
              <a:ext uri="{FF2B5EF4-FFF2-40B4-BE49-F238E27FC236}">
                <a16:creationId xmlns:a16="http://schemas.microsoft.com/office/drawing/2014/main" id="{507623E7-4C77-0FEE-498D-3BA97B2F71AD}"/>
              </a:ext>
            </a:extLst>
          </p:cNvPr>
          <p:cNvSpPr/>
          <p:nvPr/>
        </p:nvSpPr>
        <p:spPr>
          <a:xfrm>
            <a:off x="5391398" y="5415148"/>
            <a:ext cx="3277590" cy="1038101"/>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a:t>セキュリティ</a:t>
            </a:r>
            <a:endParaRPr kumimoji="1" lang="en-US" altLang="ja-JP" dirty="0"/>
          </a:p>
          <a:p>
            <a:pPr algn="ctr"/>
            <a:r>
              <a:rPr kumimoji="1" lang="ja-JP" altLang="en-US"/>
              <a:t>まわりがボロカス</a:t>
            </a:r>
          </a:p>
        </p:txBody>
      </p:sp>
      <p:sp>
        <p:nvSpPr>
          <p:cNvPr id="16" name="右矢印 15">
            <a:extLst>
              <a:ext uri="{FF2B5EF4-FFF2-40B4-BE49-F238E27FC236}">
                <a16:creationId xmlns:a16="http://schemas.microsoft.com/office/drawing/2014/main" id="{8B98AE49-43B4-B85F-2B50-829F2DE003E3}"/>
              </a:ext>
            </a:extLst>
          </p:cNvPr>
          <p:cNvSpPr/>
          <p:nvPr/>
        </p:nvSpPr>
        <p:spPr>
          <a:xfrm rot="21353590">
            <a:off x="8004979" y="5648588"/>
            <a:ext cx="1187261" cy="285008"/>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爆発 1 16">
            <a:extLst>
              <a:ext uri="{FF2B5EF4-FFF2-40B4-BE49-F238E27FC236}">
                <a16:creationId xmlns:a16="http://schemas.microsoft.com/office/drawing/2014/main" id="{EC93EA51-C4F8-7891-65D7-BAD10471C4BF}"/>
              </a:ext>
            </a:extLst>
          </p:cNvPr>
          <p:cNvSpPr/>
          <p:nvPr/>
        </p:nvSpPr>
        <p:spPr>
          <a:xfrm>
            <a:off x="9104607" y="4640372"/>
            <a:ext cx="2121045" cy="1991731"/>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a:t>スパムメール</a:t>
            </a:r>
            <a:r>
              <a:rPr kumimoji="1" lang="en-US" altLang="ja-JP" dirty="0"/>
              <a:t>20</a:t>
            </a:r>
            <a:r>
              <a:rPr kumimoji="1" lang="ja-JP" altLang="en-US"/>
              <a:t>万件！！</a:t>
            </a:r>
          </a:p>
        </p:txBody>
      </p:sp>
    </p:spTree>
    <p:extLst>
      <p:ext uri="{BB962C8B-B14F-4D97-AF65-F5344CB8AC3E}">
        <p14:creationId xmlns:p14="http://schemas.microsoft.com/office/powerpoint/2010/main" val="3722726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6C07B8-FE30-82E2-4CE0-9993A01402AC}"/>
              </a:ext>
            </a:extLst>
          </p:cNvPr>
          <p:cNvSpPr>
            <a:spLocks noGrp="1"/>
          </p:cNvSpPr>
          <p:nvPr>
            <p:ph type="title"/>
          </p:nvPr>
        </p:nvSpPr>
        <p:spPr>
          <a:xfrm>
            <a:off x="1222528" y="404751"/>
            <a:ext cx="9905998" cy="1039091"/>
          </a:xfrm>
        </p:spPr>
        <p:style>
          <a:lnRef idx="2">
            <a:schemeClr val="accent4">
              <a:shade val="50000"/>
            </a:schemeClr>
          </a:lnRef>
          <a:fillRef idx="1">
            <a:schemeClr val="accent4"/>
          </a:fillRef>
          <a:effectRef idx="0">
            <a:schemeClr val="accent4"/>
          </a:effectRef>
          <a:fontRef idx="minor">
            <a:schemeClr val="lt1"/>
          </a:fontRef>
        </p:style>
        <p:txBody>
          <a:bodyPr/>
          <a:lstStyle/>
          <a:p>
            <a:r>
              <a:rPr kumimoji="1" lang="ja-JP" altLang="en-US"/>
              <a:t>語学関連</a:t>
            </a:r>
          </a:p>
        </p:txBody>
      </p:sp>
      <p:pic>
        <p:nvPicPr>
          <p:cNvPr id="6" name="コンテンツ プレースホルダー 5">
            <a:extLst>
              <a:ext uri="{FF2B5EF4-FFF2-40B4-BE49-F238E27FC236}">
                <a16:creationId xmlns:a16="http://schemas.microsoft.com/office/drawing/2014/main" id="{E7259F55-0AF5-B2D2-41BE-39FAA41C6852}"/>
              </a:ext>
            </a:extLst>
          </p:cNvPr>
          <p:cNvPicPr>
            <a:picLocks noGrp="1" noChangeAspect="1"/>
          </p:cNvPicPr>
          <p:nvPr>
            <p:ph idx="1"/>
          </p:nvPr>
        </p:nvPicPr>
        <p:blipFill>
          <a:blip r:embed="rId2"/>
          <a:stretch>
            <a:fillRect/>
          </a:stretch>
        </p:blipFill>
        <p:spPr>
          <a:xfrm>
            <a:off x="1222528" y="3111966"/>
            <a:ext cx="6496433" cy="3341283"/>
          </a:xfrm>
        </p:spPr>
      </p:pic>
      <p:sp>
        <p:nvSpPr>
          <p:cNvPr id="7" name="テキスト ボックス 6">
            <a:extLst>
              <a:ext uri="{FF2B5EF4-FFF2-40B4-BE49-F238E27FC236}">
                <a16:creationId xmlns:a16="http://schemas.microsoft.com/office/drawing/2014/main" id="{DECF6D03-6F7D-E01E-6599-4118D2DFE0D8}"/>
              </a:ext>
            </a:extLst>
          </p:cNvPr>
          <p:cNvSpPr txBox="1"/>
          <p:nvPr/>
        </p:nvSpPr>
        <p:spPr>
          <a:xfrm>
            <a:off x="1222528" y="1971303"/>
            <a:ext cx="10130282" cy="923330"/>
          </a:xfrm>
          <a:prstGeom prst="rect">
            <a:avLst/>
          </a:prstGeom>
          <a:noFill/>
        </p:spPr>
        <p:txBody>
          <a:bodyPr wrap="square" rtlCol="0">
            <a:spAutoFit/>
          </a:bodyPr>
          <a:lstStyle/>
          <a:p>
            <a:r>
              <a:rPr kumimoji="1" lang="ja-JP" altLang="en-US"/>
              <a:t>・昨年塾講のバイトを始めたこともあり、中高生に英語・数学等を教える機会が多くなった。</a:t>
            </a:r>
            <a:endParaRPr kumimoji="1" lang="en-US" altLang="ja-JP" dirty="0"/>
          </a:p>
          <a:p>
            <a:r>
              <a:rPr kumimoji="1" lang="ja-JP" altLang="en-US"/>
              <a:t>・教えてばかりじゃつまらないので、個人的にアウトプットをしようと思い</a:t>
            </a:r>
            <a:endParaRPr kumimoji="1" lang="en-US" altLang="ja-JP" dirty="0"/>
          </a:p>
          <a:p>
            <a:r>
              <a:rPr kumimoji="1" lang="ja-JP" altLang="en-US"/>
              <a:t>覚えている英文法と気になる事項を調べて穴埋め→スライド化という作業を繰り返している。</a:t>
            </a:r>
          </a:p>
        </p:txBody>
      </p:sp>
      <p:sp>
        <p:nvSpPr>
          <p:cNvPr id="8" name="四角形吹き出し 7">
            <a:extLst>
              <a:ext uri="{FF2B5EF4-FFF2-40B4-BE49-F238E27FC236}">
                <a16:creationId xmlns:a16="http://schemas.microsoft.com/office/drawing/2014/main" id="{89B676FC-0527-A8C2-9922-E2CD2A7376CC}"/>
              </a:ext>
            </a:extLst>
          </p:cNvPr>
          <p:cNvSpPr/>
          <p:nvPr/>
        </p:nvSpPr>
        <p:spPr>
          <a:xfrm>
            <a:off x="8217725" y="3169563"/>
            <a:ext cx="3301340" cy="1615044"/>
          </a:xfrm>
          <a:prstGeom prst="wedgeRectCallout">
            <a:avLst>
              <a:gd name="adj1" fmla="val -72449"/>
              <a:gd name="adj2" fmla="val 4336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a:t>たまにレベルの高い生徒を教えていると、確かになぜ文法的にこうなるんだろうと思うような質問が飛んでくることがある。</a:t>
            </a:r>
          </a:p>
        </p:txBody>
      </p:sp>
      <p:sp>
        <p:nvSpPr>
          <p:cNvPr id="9" name="雲形吹き出し 8">
            <a:extLst>
              <a:ext uri="{FF2B5EF4-FFF2-40B4-BE49-F238E27FC236}">
                <a16:creationId xmlns:a16="http://schemas.microsoft.com/office/drawing/2014/main" id="{D959EE71-FF9E-6988-FCC5-2540246080F9}"/>
              </a:ext>
            </a:extLst>
          </p:cNvPr>
          <p:cNvSpPr/>
          <p:nvPr/>
        </p:nvSpPr>
        <p:spPr>
          <a:xfrm>
            <a:off x="8112193" y="5153892"/>
            <a:ext cx="3503220" cy="1484416"/>
          </a:xfrm>
          <a:prstGeom prst="cloudCallout">
            <a:avLst>
              <a:gd name="adj1" fmla="val -75652"/>
              <a:gd name="adj2" fmla="val -2074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a:t>ネイティブ的な観点も取り入れて授業を進めていきたい。</a:t>
            </a:r>
          </a:p>
        </p:txBody>
      </p:sp>
    </p:spTree>
    <p:extLst>
      <p:ext uri="{BB962C8B-B14F-4D97-AF65-F5344CB8AC3E}">
        <p14:creationId xmlns:p14="http://schemas.microsoft.com/office/powerpoint/2010/main" val="181523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6C07B8-FE30-82E2-4CE0-9993A01402AC}"/>
              </a:ext>
            </a:extLst>
          </p:cNvPr>
          <p:cNvSpPr>
            <a:spLocks noGrp="1"/>
          </p:cNvSpPr>
          <p:nvPr>
            <p:ph type="title"/>
          </p:nvPr>
        </p:nvSpPr>
        <p:spPr>
          <a:xfrm>
            <a:off x="1222528" y="404751"/>
            <a:ext cx="9905998" cy="1039091"/>
          </a:xfrm>
        </p:spPr>
        <p:style>
          <a:lnRef idx="2">
            <a:schemeClr val="accent4">
              <a:shade val="50000"/>
            </a:schemeClr>
          </a:lnRef>
          <a:fillRef idx="1">
            <a:schemeClr val="accent4"/>
          </a:fillRef>
          <a:effectRef idx="0">
            <a:schemeClr val="accent4"/>
          </a:effectRef>
          <a:fontRef idx="minor">
            <a:schemeClr val="lt1"/>
          </a:fontRef>
        </p:style>
        <p:txBody>
          <a:bodyPr/>
          <a:lstStyle/>
          <a:p>
            <a:r>
              <a:rPr kumimoji="1" lang="ja-JP" altLang="en-US"/>
              <a:t>語学関連</a:t>
            </a:r>
          </a:p>
        </p:txBody>
      </p:sp>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8270E9C2-D119-54CE-E393-527F2FF30936}"/>
              </a:ext>
            </a:extLst>
          </p:cNvPr>
          <p:cNvPicPr>
            <a:picLocks noChangeAspect="1"/>
          </p:cNvPicPr>
          <p:nvPr/>
        </p:nvPicPr>
        <p:blipFill>
          <a:blip r:embed="rId2"/>
          <a:stretch>
            <a:fillRect/>
          </a:stretch>
        </p:blipFill>
        <p:spPr>
          <a:xfrm>
            <a:off x="1329405" y="2117849"/>
            <a:ext cx="2316319" cy="4297300"/>
          </a:xfrm>
          <a:prstGeom prst="rect">
            <a:avLst/>
          </a:prstGeom>
        </p:spPr>
      </p:pic>
      <p:sp>
        <p:nvSpPr>
          <p:cNvPr id="11" name="四角形吹き出し 10">
            <a:extLst>
              <a:ext uri="{FF2B5EF4-FFF2-40B4-BE49-F238E27FC236}">
                <a16:creationId xmlns:a16="http://schemas.microsoft.com/office/drawing/2014/main" id="{D0F5EDB3-E0A8-6C29-F9E2-0A378A4E6C88}"/>
              </a:ext>
            </a:extLst>
          </p:cNvPr>
          <p:cNvSpPr/>
          <p:nvPr/>
        </p:nvSpPr>
        <p:spPr>
          <a:xfrm>
            <a:off x="3515095" y="3978234"/>
            <a:ext cx="3586348" cy="1496292"/>
          </a:xfrm>
          <a:prstGeom prst="wedgeRectCallout">
            <a:avLst>
              <a:gd name="adj1" fmla="val -55932"/>
              <a:gd name="adj2" fmla="val 68554"/>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kumimoji="1" lang="en-US" altLang="ja-JP" dirty="0"/>
              <a:t>Fuel consumption was reduced </a:t>
            </a:r>
            <a:r>
              <a:rPr kumimoji="1" lang="en-US" altLang="ja-JP" dirty="0">
                <a:solidFill>
                  <a:srgbClr val="FF0000"/>
                </a:solidFill>
              </a:rPr>
              <a:t>to </a:t>
            </a:r>
            <a:r>
              <a:rPr kumimoji="1" lang="en-US" altLang="ja-JP" dirty="0">
                <a:solidFill>
                  <a:schemeClr val="tx1"/>
                </a:solidFill>
              </a:rPr>
              <a:t>5% for the Japan to Australia route, and 8% for the Japan ----</a:t>
            </a:r>
            <a:endParaRPr kumimoji="1" lang="ja-JP" altLang="en-US">
              <a:solidFill>
                <a:schemeClr val="tx1"/>
              </a:solidFill>
            </a:endParaRPr>
          </a:p>
        </p:txBody>
      </p:sp>
      <p:sp>
        <p:nvSpPr>
          <p:cNvPr id="12" name="円/楕円 11">
            <a:extLst>
              <a:ext uri="{FF2B5EF4-FFF2-40B4-BE49-F238E27FC236}">
                <a16:creationId xmlns:a16="http://schemas.microsoft.com/office/drawing/2014/main" id="{DEB60859-F55B-EC7C-82F9-BED7F7C04F84}"/>
              </a:ext>
            </a:extLst>
          </p:cNvPr>
          <p:cNvSpPr/>
          <p:nvPr/>
        </p:nvSpPr>
        <p:spPr>
          <a:xfrm>
            <a:off x="8333151" y="2117849"/>
            <a:ext cx="2529444" cy="229977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パイ 12">
            <a:extLst>
              <a:ext uri="{FF2B5EF4-FFF2-40B4-BE49-F238E27FC236}">
                <a16:creationId xmlns:a16="http://schemas.microsoft.com/office/drawing/2014/main" id="{639A7797-7419-1B4D-9375-C69C4CCC9263}"/>
              </a:ext>
            </a:extLst>
          </p:cNvPr>
          <p:cNvSpPr/>
          <p:nvPr/>
        </p:nvSpPr>
        <p:spPr>
          <a:xfrm>
            <a:off x="8324602" y="2117849"/>
            <a:ext cx="2537993" cy="2299772"/>
          </a:xfrm>
          <a:prstGeom prst="pie">
            <a:avLst>
              <a:gd name="adj1" fmla="val 17379400"/>
              <a:gd name="adj2" fmla="val 1620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正方形/長方形 13">
            <a:extLst>
              <a:ext uri="{FF2B5EF4-FFF2-40B4-BE49-F238E27FC236}">
                <a16:creationId xmlns:a16="http://schemas.microsoft.com/office/drawing/2014/main" id="{49950701-6EF5-5F19-9EA7-4619EF49256E}"/>
              </a:ext>
            </a:extLst>
          </p:cNvPr>
          <p:cNvSpPr/>
          <p:nvPr/>
        </p:nvSpPr>
        <p:spPr>
          <a:xfrm>
            <a:off x="7101443" y="1871356"/>
            <a:ext cx="2006930" cy="1163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to 5% </a:t>
            </a:r>
            <a:endParaRPr kumimoji="1" lang="ja-JP" altLang="en-US"/>
          </a:p>
        </p:txBody>
      </p:sp>
      <p:sp>
        <p:nvSpPr>
          <p:cNvPr id="15" name="正方形/長方形 14">
            <a:extLst>
              <a:ext uri="{FF2B5EF4-FFF2-40B4-BE49-F238E27FC236}">
                <a16:creationId xmlns:a16="http://schemas.microsoft.com/office/drawing/2014/main" id="{A1DA3A92-2CC6-51B5-DB77-7094E3D8B39F}"/>
              </a:ext>
            </a:extLst>
          </p:cNvPr>
          <p:cNvSpPr/>
          <p:nvPr/>
        </p:nvSpPr>
        <p:spPr>
          <a:xfrm>
            <a:off x="7695210" y="4726380"/>
            <a:ext cx="4096987" cy="179317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r>
              <a:rPr kumimoji="1" lang="ja-JP" altLang="en-US"/>
              <a:t>になったというニュアンスになるため、ここでは前置詞</a:t>
            </a:r>
            <a:r>
              <a:rPr kumimoji="1" lang="en-US" altLang="ja-JP" dirty="0"/>
              <a:t>by</a:t>
            </a:r>
            <a:r>
              <a:rPr kumimoji="1" lang="ja-JP" altLang="en-US"/>
              <a:t>が適切。</a:t>
            </a:r>
            <a:endParaRPr kumimoji="1" lang="en-US" altLang="ja-JP" dirty="0"/>
          </a:p>
          <a:p>
            <a:pPr algn="ctr"/>
            <a:r>
              <a:rPr kumimoji="1" lang="ja-JP" altLang="en-US"/>
              <a:t>燃料消費量を</a:t>
            </a:r>
            <a:r>
              <a:rPr kumimoji="1" lang="en-US" altLang="ja-JP" dirty="0"/>
              <a:t>5</a:t>
            </a:r>
            <a:r>
              <a:rPr kumimoji="1" lang="ja-JP" altLang="en-US"/>
              <a:t>％</a:t>
            </a:r>
            <a:r>
              <a:rPr kumimoji="1" lang="en-US" altLang="ja-JP" dirty="0"/>
              <a:t>”</a:t>
            </a:r>
            <a:r>
              <a:rPr kumimoji="1" lang="ja-JP" altLang="en-US"/>
              <a:t>削減</a:t>
            </a:r>
            <a:r>
              <a:rPr kumimoji="1" lang="en-US" altLang="ja-JP" dirty="0"/>
              <a:t>”</a:t>
            </a:r>
            <a:r>
              <a:rPr kumimoji="1" lang="ja-JP" altLang="en-US"/>
              <a:t>したのであって、</a:t>
            </a:r>
            <a:r>
              <a:rPr kumimoji="1" lang="en-US" altLang="ja-JP" dirty="0"/>
              <a:t>5</a:t>
            </a:r>
            <a:r>
              <a:rPr kumimoji="1" lang="ja-JP" altLang="en-US"/>
              <a:t>％になったわけではない。</a:t>
            </a:r>
          </a:p>
        </p:txBody>
      </p:sp>
    </p:spTree>
    <p:extLst>
      <p:ext uri="{BB962C8B-B14F-4D97-AF65-F5344CB8AC3E}">
        <p14:creationId xmlns:p14="http://schemas.microsoft.com/office/powerpoint/2010/main" val="2922538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20BDE2F-6E0C-C9FA-464D-1691D67FFEE9}"/>
              </a:ext>
            </a:extLst>
          </p:cNvPr>
          <p:cNvSpPr>
            <a:spLocks noGrp="1"/>
          </p:cNvSpPr>
          <p:nvPr>
            <p:ph idx="1"/>
          </p:nvPr>
        </p:nvSpPr>
        <p:spPr>
          <a:xfrm>
            <a:off x="5099163" y="1866899"/>
            <a:ext cx="1993673" cy="3124201"/>
          </a:xfrm>
        </p:spPr>
        <p:txBody>
          <a:bodyPr>
            <a:normAutofit/>
          </a:bodyPr>
          <a:lstStyle/>
          <a:p>
            <a:pPr marL="0" indent="0">
              <a:buNone/>
            </a:pPr>
            <a:r>
              <a:rPr kumimoji="1" lang="ja-JP" altLang="en-US" sz="4000"/>
              <a:t>おわり</a:t>
            </a:r>
          </a:p>
        </p:txBody>
      </p:sp>
    </p:spTree>
    <p:extLst>
      <p:ext uri="{BB962C8B-B14F-4D97-AF65-F5344CB8AC3E}">
        <p14:creationId xmlns:p14="http://schemas.microsoft.com/office/powerpoint/2010/main" val="9517270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メッシュ">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{6C2A940F-1DB5-8B43-8FB7-01A1B794B02C}tf10001063</Template>
  <TotalTime>256</TotalTime>
  <Words>408</Words>
  <Application>Microsoft Macintosh PowerPoint</Application>
  <PresentationFormat>ワイド画面</PresentationFormat>
  <Paragraphs>44</Paragraphs>
  <Slides>9</Slides>
  <Notes>1</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9</vt:i4>
      </vt:variant>
    </vt:vector>
  </HeadingPairs>
  <TitlesOfParts>
    <vt:vector size="13" baseType="lpstr">
      <vt:lpstr>游ゴシック</vt:lpstr>
      <vt:lpstr>Arial</vt:lpstr>
      <vt:lpstr>Century Gothic</vt:lpstr>
      <vt:lpstr>メッシュ</vt:lpstr>
      <vt:lpstr>PowerPoint プレゼンテーション</vt:lpstr>
      <vt:lpstr> 目次</vt:lpstr>
      <vt:lpstr>最近調べたもの・やったこと </vt:lpstr>
      <vt:lpstr>Azure  (クラウド関連)</vt:lpstr>
      <vt:lpstr>個人学習 </vt:lpstr>
      <vt:lpstr>個人開発 </vt:lpstr>
      <vt:lpstr>語学関連</vt:lpstr>
      <vt:lpstr>語学関連</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宮城　ひゅうが</dc:creator>
  <cp:lastModifiedBy>宮城　ひゅうが</cp:lastModifiedBy>
  <cp:revision>14</cp:revision>
  <dcterms:created xsi:type="dcterms:W3CDTF">2022-12-21T23:01:26Z</dcterms:created>
  <dcterms:modified xsi:type="dcterms:W3CDTF">2023-03-03T14:08:21Z</dcterms:modified>
</cp:coreProperties>
</file>